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notesSlides/notesSlide11.xml" ContentType="application/vnd.openxmlformats-officedocument.presentationml.notesSlide+xml"/>
  <Override PartName="/ppt/tags/tag9.xml" ContentType="application/vnd.openxmlformats-officedocument.presentationml.tags+xml"/>
  <Override PartName="/ppt/notesSlides/notesSlide12.xml" ContentType="application/vnd.openxmlformats-officedocument.presentationml.notesSlide+xml"/>
  <Override PartName="/ppt/tags/tag10.xml" ContentType="application/vnd.openxmlformats-officedocument.presentationml.tags+xml"/>
  <Override PartName="/ppt/notesSlides/notesSlide13.xml" ContentType="application/vnd.openxmlformats-officedocument.presentationml.notesSlide+xml"/>
  <Override PartName="/ppt/tags/tag11.xml" ContentType="application/vnd.openxmlformats-officedocument.presentationml.tags+xml"/>
  <Override PartName="/ppt/notesSlides/notesSlide14.xml" ContentType="application/vnd.openxmlformats-officedocument.presentationml.notesSlide+xml"/>
  <Override PartName="/ppt/tags/tag12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3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5"/>
    <p:sldMasterId id="2147483774" r:id="rId6"/>
    <p:sldMasterId id="2147483781" r:id="rId7"/>
    <p:sldMasterId id="2147483788" r:id="rId8"/>
  </p:sldMasterIdLst>
  <p:notesMasterIdLst>
    <p:notesMasterId r:id="rId27"/>
  </p:notesMasterIdLst>
  <p:handoutMasterIdLst>
    <p:handoutMasterId r:id="rId28"/>
  </p:handoutMasterIdLst>
  <p:sldIdLst>
    <p:sldId id="436" r:id="rId9"/>
    <p:sldId id="433" r:id="rId10"/>
    <p:sldId id="434" r:id="rId11"/>
    <p:sldId id="450" r:id="rId12"/>
    <p:sldId id="407" r:id="rId13"/>
    <p:sldId id="440" r:id="rId14"/>
    <p:sldId id="408" r:id="rId15"/>
    <p:sldId id="441" r:id="rId16"/>
    <p:sldId id="439" r:id="rId17"/>
    <p:sldId id="442" r:id="rId18"/>
    <p:sldId id="443" r:id="rId19"/>
    <p:sldId id="444" r:id="rId20"/>
    <p:sldId id="446" r:id="rId21"/>
    <p:sldId id="447" r:id="rId22"/>
    <p:sldId id="445" r:id="rId23"/>
    <p:sldId id="451" r:id="rId24"/>
    <p:sldId id="449" r:id="rId25"/>
    <p:sldId id="435" r:id="rId26"/>
  </p:sldIdLst>
  <p:sldSz cx="9144000" cy="6858000" type="screen4x3"/>
  <p:notesSz cx="6858000" cy="9313863"/>
  <p:custDataLst>
    <p:tags r:id="rId2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PMC" initials="U" lastIdx="3" clrIdx="0"/>
  <p:cmAuthor id="1" name="Jonathan Lucas (US - NC)" initials="JL" lastIdx="1" clrIdx="1"/>
  <p:cmAuthor id="2" name="Eunice Okumu" initials="EO" lastIdx="2" clrIdx="2">
    <p:extLst>
      <p:ext uri="{19B8F6BF-5375-455C-9EA6-DF929625EA0E}">
        <p15:presenceInfo xmlns:p15="http://schemas.microsoft.com/office/powerpoint/2012/main" userId="S-1-5-21-3003367119-45151493-406046460-3760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740074"/>
    <a:srgbClr val="660033"/>
    <a:srgbClr val="92D050"/>
    <a:srgbClr val="F0DCF0"/>
    <a:srgbClr val="FFE1FF"/>
    <a:srgbClr val="9A0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86081" autoAdjust="0"/>
  </p:normalViewPr>
  <p:slideViewPr>
    <p:cSldViewPr>
      <p:cViewPr varScale="1">
        <p:scale>
          <a:sx n="98" d="100"/>
          <a:sy n="98" d="100"/>
        </p:scale>
        <p:origin x="172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notesMaster" Target="notesMasters/notesMaster1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645" cy="46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41" tIns="46621" rIns="93241" bIns="46621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807" y="0"/>
            <a:ext cx="2971645" cy="46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41" tIns="46621" rIns="93241" bIns="46621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7215"/>
            <a:ext cx="2971645" cy="46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41" tIns="46621" rIns="93241" bIns="46621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807" y="8847215"/>
            <a:ext cx="2971645" cy="46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41" tIns="46621" rIns="93241" bIns="46621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</a:defRPr>
            </a:lvl1pPr>
          </a:lstStyle>
          <a:p>
            <a:fld id="{DD931C95-467B-4A1F-BFF3-FF0BDF1B45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510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645" cy="465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807" y="0"/>
            <a:ext cx="2971645" cy="465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52C7B8-868C-48F0-ACF3-0F448B8F976C}" type="datetimeFigureOut">
              <a:rPr lang="en-US" smtClean="0"/>
              <a:pPr/>
              <a:t>3/31/2017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700088"/>
            <a:ext cx="4656138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646" y="4424404"/>
            <a:ext cx="5486709" cy="41902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7215"/>
            <a:ext cx="2971645" cy="4650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807" y="8847215"/>
            <a:ext cx="2971645" cy="4650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EA83C3-4F95-4190-8379-F5EE4652D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592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9155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3877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Ebintu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bingi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by’oyinza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okukola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okukeendeza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emikisa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gy’o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kufuna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akawuka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mukenenya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785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5718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650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Buuza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akubudabudda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katabo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akalimu“amawulire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agakwata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ngeri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ez’okuziyizamu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akawuka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kamukenenya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oyongere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okumanya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ngeri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zino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1825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7446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singa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oyosa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enkyala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z’okunonyereza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Nakyewa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ayinza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okufuna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akawuka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kamukenenya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ngatamanyi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nasigala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akozesa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akaweta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kino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kiyinza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okuletera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akawuka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mukenenya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okumanyiira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addagala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elimu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erikaweewezako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elya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ARV.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0891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Singa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abantu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abalina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akawuka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kamukenenya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bakozesa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akaweta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kino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kiyinza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okuleeta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akawuka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okumanyira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eddagala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elimu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erikaweweeza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(ARVs)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6044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Abakozi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mu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kunoonyereza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webali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okuyamba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Abakozi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mu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kunoonyereza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webali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okutegeza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n’okukubudabudda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banakyewa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mu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kunoonyereza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baganzi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babwe,n’abantu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abalala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ab’omubitundu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kubikwata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kawuka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kamukenenya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okumanyiira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eddagala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n’ebibuuzo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n’ebizibu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byebayinza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okuba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nabyo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073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26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Okumira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eddagala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lya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ARVs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obulungi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kitegeza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okumira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edaggala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ely’ebikka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ebyenjawulo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kubanga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kitwalira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ebika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ddagala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ebissuka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mu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kimu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okukomya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akawuka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mukenemya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okwekubisamu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796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432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88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852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4446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4514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972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AD505D15-6459-436B-8728-2A2C9F528C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962400" y="1371600"/>
            <a:ext cx="4724400" cy="472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 marL="2057400" indent="-228600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381000" y="1371600"/>
            <a:ext cx="2743200" cy="3581400"/>
          </a:xfrm>
        </p:spPr>
        <p:txBody>
          <a:bodyPr anchor="t"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 rot="5400000">
            <a:off x="1440140" y="3694906"/>
            <a:ext cx="4648200" cy="1588"/>
          </a:xfrm>
          <a:prstGeom prst="line">
            <a:avLst/>
          </a:prstGeom>
          <a:ln>
            <a:solidFill>
              <a:schemeClr val="accent1"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379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5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4417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3483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268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2451"/>
            <a:ext cx="4040188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4268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2451"/>
            <a:ext cx="4041775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2988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87837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6013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99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32861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5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78846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47407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268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2451"/>
            <a:ext cx="4040188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4268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2451"/>
            <a:ext cx="4041775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6129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75359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25E5E469-9E19-4C9A-A447-D3CB0C3C5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1190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3317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22588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99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21594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5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9396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933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268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2451"/>
            <a:ext cx="4040188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4268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2451"/>
            <a:ext cx="4041775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9305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3199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2339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22588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99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9512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1676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0230AA6D-6674-460F-B129-5B098C9410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8737600" y="152400"/>
            <a:ext cx="228600" cy="186342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279400" y="152400"/>
            <a:ext cx="8455025" cy="186342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279400" y="338742"/>
            <a:ext cx="8455025" cy="11309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8737600" y="338742"/>
            <a:ext cx="228600" cy="11052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3" name="Picture 12" descr="MTN LOGO_Fi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096000"/>
            <a:ext cx="116998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6524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o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7950" indent="-4683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o"/>
        <a:defRPr sz="2400">
          <a:solidFill>
            <a:schemeClr val="tx1"/>
          </a:solidFill>
          <a:latin typeface="+mn-lt"/>
        </a:defRPr>
      </a:lvl3pPr>
      <a:lvl4pPr marL="1827213" indent="-4381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297113" indent="-468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3A3E23BA-B349-47CE-AA4C-3290E973C6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3/31/2017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6A5B6429-6ED7-4B0A-99FC-6A29B22D66BA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820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3A3E23BA-B349-47CE-AA4C-3290E973C6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3/31/2017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6A5B6429-6ED7-4B0A-99FC-6A29B22D66BA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3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3A3E23BA-B349-47CE-AA4C-3290E973C6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3/31/2017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6A5B6429-6ED7-4B0A-99FC-6A29B22D66BA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920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5" Type="http://schemas.openxmlformats.org/officeDocument/2006/relationships/image" Target="../media/image19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5" Type="http://schemas.openxmlformats.org/officeDocument/2006/relationships/image" Target="../media/image20.jpe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Relationship Id="rId5" Type="http://schemas.openxmlformats.org/officeDocument/2006/relationships/image" Target="../media/image24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5" Type="http://schemas.openxmlformats.org/officeDocument/2006/relationships/image" Target="../media/image10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5" Type="http://schemas.openxmlformats.org/officeDocument/2006/relationships/image" Target="../media/image11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.xml"/><Relationship Id="rId5" Type="http://schemas.openxmlformats.org/officeDocument/2006/relationships/image" Target="../media/image13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5" Type="http://schemas.openxmlformats.org/officeDocument/2006/relationships/image" Target="../media/image14.jp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0" y="4038600"/>
            <a:ext cx="9144000" cy="2492990"/>
          </a:xfrm>
        </p:spPr>
        <p:txBody>
          <a:bodyPr wrap="square" anchor="t" anchorCtr="1">
            <a:spAutoFit/>
          </a:bodyPr>
          <a:lstStyle/>
          <a:p>
            <a:r>
              <a:rPr lang="en-US" sz="5200" b="1" dirty="0" err="1">
                <a:latin typeface="Calibri" panose="020F0502020204030204" pitchFamily="34" charset="0"/>
              </a:rPr>
              <a:t>Amawulire</a:t>
            </a:r>
            <a:r>
              <a:rPr lang="en-US" sz="5200" b="1" dirty="0">
                <a:latin typeface="Calibri" panose="020F0502020204030204" pitchFamily="34" charset="0"/>
              </a:rPr>
              <a:t> </a:t>
            </a:r>
            <a:r>
              <a:rPr lang="en-US" sz="5200" b="1" dirty="0" err="1">
                <a:latin typeface="Calibri" panose="020F0502020204030204" pitchFamily="34" charset="0"/>
              </a:rPr>
              <a:t>agakwata</a:t>
            </a:r>
            <a:r>
              <a:rPr lang="en-US" sz="5200" b="1" dirty="0">
                <a:latin typeface="Calibri" panose="020F0502020204030204" pitchFamily="34" charset="0"/>
              </a:rPr>
              <a:t> </a:t>
            </a:r>
            <a:r>
              <a:rPr lang="en-US" sz="5200" b="1" dirty="0" err="1">
                <a:latin typeface="Calibri" panose="020F0502020204030204" pitchFamily="34" charset="0"/>
              </a:rPr>
              <a:t>ku</a:t>
            </a:r>
            <a:r>
              <a:rPr lang="en-US" sz="5200" b="1" dirty="0">
                <a:latin typeface="Calibri" panose="020F0502020204030204" pitchFamily="34" charset="0"/>
              </a:rPr>
              <a:t> </a:t>
            </a:r>
            <a:r>
              <a:rPr lang="en-US" sz="5200" b="1" dirty="0" err="1">
                <a:latin typeface="Calibri" panose="020F0502020204030204" pitchFamily="34" charset="0"/>
              </a:rPr>
              <a:t>kawuka</a:t>
            </a:r>
            <a:r>
              <a:rPr lang="en-US" sz="5200" b="1" dirty="0">
                <a:latin typeface="Calibri" panose="020F0502020204030204" pitchFamily="34" charset="0"/>
              </a:rPr>
              <a:t> </a:t>
            </a:r>
            <a:r>
              <a:rPr lang="en-US" sz="5200" b="1" dirty="0" err="1">
                <a:latin typeface="Calibri" panose="020F0502020204030204" pitchFamily="34" charset="0"/>
              </a:rPr>
              <a:t>ka</a:t>
            </a:r>
            <a:r>
              <a:rPr lang="en-US" sz="5200" b="1" dirty="0">
                <a:latin typeface="Calibri" panose="020F0502020204030204" pitchFamily="34" charset="0"/>
              </a:rPr>
              <a:t> </a:t>
            </a:r>
            <a:r>
              <a:rPr lang="en-US" sz="5200" b="1" dirty="0" err="1">
                <a:latin typeface="Calibri" panose="020F0502020204030204" pitchFamily="34" charset="0"/>
              </a:rPr>
              <a:t>mukenenya</a:t>
            </a:r>
            <a:r>
              <a:rPr lang="en-US" sz="5200" b="1" dirty="0">
                <a:latin typeface="Calibri" panose="020F0502020204030204" pitchFamily="34" charset="0"/>
              </a:rPr>
              <a:t> </a:t>
            </a:r>
            <a:r>
              <a:rPr lang="en-US" sz="5200" b="1" dirty="0" err="1">
                <a:latin typeface="Calibri" panose="020F0502020204030204" pitchFamily="34" charset="0"/>
              </a:rPr>
              <a:t>Okumanyiira</a:t>
            </a:r>
            <a:r>
              <a:rPr lang="en-US" sz="5200" b="1" dirty="0">
                <a:latin typeface="Calibri" panose="020F0502020204030204" pitchFamily="34" charset="0"/>
              </a:rPr>
              <a:t> </a:t>
            </a:r>
            <a:r>
              <a:rPr lang="en-US" sz="5200" b="1" dirty="0" err="1">
                <a:latin typeface="Calibri" panose="020F0502020204030204" pitchFamily="34" charset="0"/>
              </a:rPr>
              <a:t>eddagala</a:t>
            </a:r>
            <a:endParaRPr lang="en-US" sz="5200" b="1" dirty="0"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155703"/>
            <a:ext cx="4068423" cy="1403606"/>
          </a:xfrm>
          <a:prstGeom prst="rect">
            <a:avLst/>
          </a:prstGeom>
        </p:spPr>
      </p:pic>
      <p:pic>
        <p:nvPicPr>
          <p:cNvPr id="5" name="Picture 4" descr="C:\Users\amayo\AppData\Local\Microsoft\Windows\Temporary Internet Files\Content.Outlook\HHF5TJ64\Hope_Study_1Tag_PMS (004)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46817"/>
            <a:ext cx="4291352" cy="20715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9978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1837570"/>
            <a:ext cx="4928271" cy="4539359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Wabula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singa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omukyala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akwatiba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akawuka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mukenenya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nasigala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nga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akozesa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akaweta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akawuka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mu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mubiri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kayinza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okumanyiira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addagala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lya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dapivirine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n’eddagala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eddala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eriweweza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akawuka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kamukenenya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(ARVs)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erilyefananyirizaako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erikozesebwa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mu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kujanjaba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akawuka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mukenenya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oba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mu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kuziyiza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maama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okusiiga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omwana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we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akawuka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mukenenya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6334122"/>
            <a:ext cx="1041416" cy="35928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349" y="331418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Lwaki</a:t>
            </a:r>
            <a:r>
              <a:rPr lang="en-US" sz="30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akawuka</a:t>
            </a:r>
            <a:r>
              <a:rPr lang="en-US" sz="30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bw’ekamanyira</a:t>
            </a:r>
            <a:r>
              <a:rPr lang="en-US" sz="30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eddagala</a:t>
            </a:r>
            <a:r>
              <a:rPr lang="en-US" sz="30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erikaweweza</a:t>
            </a:r>
            <a:r>
              <a:rPr lang="en-US" sz="30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(ARVs) </a:t>
            </a:r>
            <a:r>
              <a:rPr lang="en-US" sz="30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ky’ansonga</a:t>
            </a:r>
            <a:r>
              <a:rPr lang="en-US" sz="30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mu </a:t>
            </a:r>
            <a:r>
              <a:rPr lang="en-US" sz="30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kunoonyereza</a:t>
            </a:r>
            <a:r>
              <a:rPr lang="en-US" sz="30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kuno</a:t>
            </a:r>
            <a:r>
              <a:rPr lang="en-US" sz="30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?</a:t>
            </a:r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3352800"/>
            <a:ext cx="3399109" cy="17619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0228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19200"/>
          </a:xfrm>
        </p:spPr>
        <p:txBody>
          <a:bodyPr/>
          <a:lstStyle/>
          <a:p>
            <a:r>
              <a:rPr lang="en-US" sz="3400" b="1" dirty="0" err="1">
                <a:latin typeface="Calibri" panose="020F0502020204030204" pitchFamily="34" charset="0"/>
              </a:rPr>
              <a:t>Osobola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otya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okwewala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akawuka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ka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mukenenya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okumanyiira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eddagala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erikaweweza</a:t>
            </a:r>
            <a:r>
              <a:rPr lang="en-US" sz="3400" b="1" dirty="0">
                <a:latin typeface="Calibri" panose="020F0502020204030204" pitchFamily="34" charset="0"/>
              </a:rPr>
              <a:t> (ARVs) </a:t>
            </a:r>
            <a:r>
              <a:rPr lang="en-US" sz="3400" b="1" dirty="0" err="1">
                <a:latin typeface="Calibri" panose="020F0502020204030204" pitchFamily="34" charset="0"/>
              </a:rPr>
              <a:t>nga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wetaba</a:t>
            </a:r>
            <a:r>
              <a:rPr lang="en-US" sz="3400" b="1" dirty="0">
                <a:latin typeface="Calibri" panose="020F0502020204030204" pitchFamily="34" charset="0"/>
              </a:rPr>
              <a:t> mu </a:t>
            </a:r>
            <a:r>
              <a:rPr lang="en-US" sz="3400" b="1" dirty="0" err="1">
                <a:latin typeface="Calibri" panose="020F0502020204030204" pitchFamily="34" charset="0"/>
              </a:rPr>
              <a:t>kunooyereza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kwa</a:t>
            </a:r>
            <a:r>
              <a:rPr lang="en-US" sz="3400" b="1" dirty="0">
                <a:latin typeface="Calibri" panose="020F0502020204030204" pitchFamily="34" charset="0"/>
              </a:rPr>
              <a:t> HOPE?</a:t>
            </a:r>
            <a:endParaRPr lang="en-US" sz="34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365" y="2590800"/>
            <a:ext cx="5715000" cy="32004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1.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Wewale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okufuna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akawuka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ka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mukenenya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: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akawuka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okumanyiira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eddagala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eriweweza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(ARVs)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akawuka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mukenenya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tekusobola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kubeera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mu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muntu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atalina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kawuka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kamukenenya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0365" y="2895600"/>
            <a:ext cx="2895851" cy="21337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73593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362200"/>
            <a:ext cx="5257800" cy="350259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Kozesa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akaweta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dapivirine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ak’omubukyala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buli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kiseera</a:t>
            </a:r>
            <a:endParaRPr lang="en-US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Kozesa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obupiira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bu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kalimpitawa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mungeri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entuufu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buli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kiseera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lwewegata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nemuganzi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wo.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-73416"/>
            <a:ext cx="91440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Osobola</a:t>
            </a:r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otya</a:t>
            </a:r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okwewala</a:t>
            </a:r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akawuka</a:t>
            </a:r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ka</a:t>
            </a:r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mukenenya</a:t>
            </a:r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okumanyiira</a:t>
            </a:r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eddagala</a:t>
            </a:r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erikaweweza</a:t>
            </a:r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(ARVs) </a:t>
            </a:r>
            <a:r>
              <a:rPr lang="en-US" sz="3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nga</a:t>
            </a:r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wetaba</a:t>
            </a:r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mu </a:t>
            </a:r>
            <a:r>
              <a:rPr lang="en-US" sz="3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kunooyereza</a:t>
            </a:r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kwa</a:t>
            </a:r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HOPE?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7629" y="2752034"/>
            <a:ext cx="3651821" cy="26093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29466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9965"/>
            <a:ext cx="5486400" cy="44076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Kozesa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eddagala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erimiribwa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eriziyiza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okufuna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akawuka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mukenenya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PrEP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(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Truvada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Kendeeza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muwendo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gw’abantu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bewegatanabo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mu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by’omukwano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Wenyigire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mu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nkola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ez’okwegatta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ezitalina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nnyo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bulabe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0486" y="1821093"/>
            <a:ext cx="2743438" cy="407857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-73416"/>
            <a:ext cx="91440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Osobola</a:t>
            </a:r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otya</a:t>
            </a:r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okwewala</a:t>
            </a:r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akawuka</a:t>
            </a:r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ka</a:t>
            </a:r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mukenenya</a:t>
            </a:r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okumanyiira</a:t>
            </a:r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eddagala</a:t>
            </a:r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erikaweweza</a:t>
            </a:r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(ARVs) </a:t>
            </a:r>
            <a:r>
              <a:rPr lang="en-US" sz="3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nga</a:t>
            </a:r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wetaba</a:t>
            </a:r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mu </a:t>
            </a:r>
            <a:r>
              <a:rPr lang="en-US" sz="3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kunooyereza</a:t>
            </a:r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kwa</a:t>
            </a:r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HOPE?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1005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1825895"/>
            <a:ext cx="5562601" cy="416186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Bw’oba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olina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endwadde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eziyitira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mukwegatta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funa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obujanjabi</a:t>
            </a:r>
            <a:endParaRPr lang="en-US" sz="2800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Muganziwo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mukubirize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okwekebeza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akawuka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mukenenya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Singa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muganziwo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alina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akawuka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mukenenya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mukubirize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okumira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obulungi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eddagala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lye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eriweweza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akawuka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mukenenya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(ARVs).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819400"/>
            <a:ext cx="3175016" cy="217485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-73416"/>
            <a:ext cx="91440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Osobola</a:t>
            </a:r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otya</a:t>
            </a:r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okwewala</a:t>
            </a:r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akawuka</a:t>
            </a:r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ka</a:t>
            </a:r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mukenenya</a:t>
            </a:r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okumanyiira</a:t>
            </a:r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eddagala</a:t>
            </a:r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erikaweweza</a:t>
            </a:r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(ARVs) </a:t>
            </a:r>
            <a:r>
              <a:rPr lang="en-US" sz="3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nga</a:t>
            </a:r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wetaba</a:t>
            </a:r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mu </a:t>
            </a:r>
            <a:r>
              <a:rPr lang="en-US" sz="3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kunooyereza</a:t>
            </a:r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kwa</a:t>
            </a:r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HOPE?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9263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386700"/>
            <a:ext cx="889016" cy="306711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810000" y="1676400"/>
            <a:ext cx="5156216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2.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Funa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okukeberebwa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kw’akawuka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kamukenya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buli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kiseera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: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Okukebera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akawuka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mukenenya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kujja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kukolebwa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buli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lukyala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lw’okunoonyereza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Olina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era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okujja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mu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kiliniika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okukeberebwa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akawuka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mukenenya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singa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olowooza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nti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oyinza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okubaa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wafunye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akawuka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kamukenenya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wakati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we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nkyalazo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2819400"/>
            <a:ext cx="3377477" cy="224961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-73416"/>
            <a:ext cx="91440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Osobola</a:t>
            </a:r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otya</a:t>
            </a:r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okwewala</a:t>
            </a:r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akawuka</a:t>
            </a:r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ka</a:t>
            </a:r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mukenenya</a:t>
            </a:r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okumanyiira</a:t>
            </a:r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eddagala</a:t>
            </a:r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erikaweweza</a:t>
            </a:r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(ARVs) </a:t>
            </a:r>
            <a:r>
              <a:rPr lang="en-US" sz="3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nga</a:t>
            </a:r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wetaba</a:t>
            </a:r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mu </a:t>
            </a:r>
            <a:r>
              <a:rPr lang="en-US" sz="3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kunooyereza</a:t>
            </a:r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kwa</a:t>
            </a:r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HOPE?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2272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1600200"/>
            <a:ext cx="4572000" cy="43434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Singa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okukebera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kulaga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nti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olina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akawuka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mukenenya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kyamugaso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amanguddala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okulekerawo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okukozesa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akaweta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k’omubukyala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okuyamba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okuziyiza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akawuka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okumanyira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eddagala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05000"/>
            <a:ext cx="3689604" cy="245973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-73416"/>
            <a:ext cx="91440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Osobola</a:t>
            </a:r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otya</a:t>
            </a:r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okwewala</a:t>
            </a:r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akawuka</a:t>
            </a:r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ka</a:t>
            </a:r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mukenenya</a:t>
            </a:r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okumanyiira</a:t>
            </a:r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eddagala</a:t>
            </a:r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erikaweweza</a:t>
            </a:r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(ARVs) </a:t>
            </a:r>
            <a:r>
              <a:rPr lang="en-US" sz="3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nga</a:t>
            </a:r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wetaba</a:t>
            </a:r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mu </a:t>
            </a:r>
            <a:r>
              <a:rPr lang="en-US" sz="3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kunooyereza</a:t>
            </a:r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kwa</a:t>
            </a:r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HOPE?</a:t>
            </a:r>
          </a:p>
        </p:txBody>
      </p:sp>
    </p:spTree>
    <p:extLst>
      <p:ext uri="{BB962C8B-B14F-4D97-AF65-F5344CB8AC3E}">
        <p14:creationId xmlns:p14="http://schemas.microsoft.com/office/powerpoint/2010/main" val="41226133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52400" y="1832552"/>
            <a:ext cx="5740152" cy="4597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3.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Togabana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n’abalala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akaweta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komubukyala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: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Banakyewa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mu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kunoonyereza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bakeberebwa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kuby’obulamu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bwabwe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bulikiseera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era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n’okukeberebwa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akawuka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mukenenya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Abantu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abatali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mu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kunoonyereza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tebafuna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kukeberebwa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kuby’obulamu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bwabwe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kuno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Abantu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bano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basobola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okubera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nakawuka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mukenenya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tebakimanyi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2552" y="3104271"/>
            <a:ext cx="3048264" cy="205453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-73416"/>
            <a:ext cx="91440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Osobola</a:t>
            </a:r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otya</a:t>
            </a:r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okwewala</a:t>
            </a:r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akawuka</a:t>
            </a:r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ka</a:t>
            </a:r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mukenenya</a:t>
            </a:r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okumanyiira</a:t>
            </a:r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eddagala</a:t>
            </a:r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erikaweweza</a:t>
            </a:r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(ARVs) </a:t>
            </a:r>
            <a:r>
              <a:rPr lang="en-US" sz="3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nga</a:t>
            </a:r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wetaba</a:t>
            </a:r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mu </a:t>
            </a:r>
            <a:r>
              <a:rPr lang="en-US" sz="3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kunooyereza</a:t>
            </a:r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kwa</a:t>
            </a:r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HOPE?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22519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1" t="17387" r="48647" b="8091"/>
          <a:stretch/>
        </p:blipFill>
        <p:spPr>
          <a:xfrm>
            <a:off x="1111945" y="2851801"/>
            <a:ext cx="2850455" cy="3951079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3124200" y="152400"/>
            <a:ext cx="5842016" cy="3886200"/>
          </a:xfrm>
          <a:prstGeom prst="wedgeEllipseCallout">
            <a:avLst/>
          </a:prstGeom>
          <a:solidFill>
            <a:srgbClr val="92D050"/>
          </a:solidFill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37857" y="482504"/>
            <a:ext cx="5029199" cy="3558382"/>
          </a:xfrm>
        </p:spPr>
        <p:txBody>
          <a:bodyPr/>
          <a:lstStyle/>
          <a:p>
            <a:r>
              <a:rPr lang="en-US" alt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Singa</a:t>
            </a:r>
            <a:r>
              <a:rPr lang="en-US" alt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olina</a:t>
            </a:r>
            <a:r>
              <a:rPr lang="en-US" alt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ebibuuzo</a:t>
            </a:r>
            <a:r>
              <a:rPr lang="en-US" alt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oba</a:t>
            </a:r>
            <a:r>
              <a:rPr lang="en-US" alt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wetaga</a:t>
            </a:r>
            <a:r>
              <a:rPr lang="en-US" alt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amawulire</a:t>
            </a:r>
            <a:r>
              <a:rPr lang="en-US" alt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agasingawo</a:t>
            </a:r>
            <a:r>
              <a:rPr lang="en-US" alt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, </a:t>
            </a:r>
            <a:r>
              <a:rPr lang="en-US" alt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mwattu</a:t>
            </a:r>
            <a:r>
              <a:rPr lang="en-US" alt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kyalira</a:t>
            </a:r>
            <a:r>
              <a:rPr lang="en-US" alt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kiliniika</a:t>
            </a:r>
            <a:r>
              <a:rPr lang="en-US" alt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yo</a:t>
            </a:r>
            <a:r>
              <a:rPr lang="en-US" alt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kunoonyereza</a:t>
            </a:r>
            <a:endParaRPr lang="en-US" sz="3600" b="1" dirty="0">
              <a:solidFill>
                <a:srgbClr val="740074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216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52600" y="1450629"/>
            <a:ext cx="7391400" cy="152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Calibri" panose="020F0502020204030204" pitchFamily="34" charset="0"/>
              </a:rPr>
              <a:t>Okumanyiira </a:t>
            </a:r>
            <a:r>
              <a:rPr lang="en-GB" b="1" dirty="0" err="1">
                <a:latin typeface="Calibri" panose="020F0502020204030204" pitchFamily="34" charset="0"/>
              </a:rPr>
              <a:t>eddagala</a:t>
            </a:r>
            <a:r>
              <a:rPr lang="en-GB" b="1" dirty="0">
                <a:latin typeface="Calibri" panose="020F0502020204030204" pitchFamily="34" charset="0"/>
              </a:rPr>
              <a:t> </a:t>
            </a:r>
            <a:r>
              <a:rPr lang="en-GB" b="1" dirty="0" err="1">
                <a:latin typeface="Calibri" panose="020F0502020204030204" pitchFamily="34" charset="0"/>
              </a:rPr>
              <a:t>kyeki</a:t>
            </a:r>
            <a:r>
              <a:rPr lang="en-GB" b="1" dirty="0">
                <a:latin typeface="Calibri" panose="020F0502020204030204" pitchFamily="34" charset="0"/>
              </a:rPr>
              <a:t>?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52399" y="1636020"/>
            <a:ext cx="8991601" cy="1905000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Omuntu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bwakwattibwa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akawuka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kamukenenya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akawuka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kayingira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mu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mubiri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gw’omuntu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n’ekatandiika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okwala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  <a:endParaRPr lang="en-US" sz="3600" b="1" dirty="0">
              <a:solidFill>
                <a:srgbClr val="740074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Picture 7" descr="Diagram_1_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502371"/>
            <a:ext cx="3048000" cy="28430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8943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14921" y="3058886"/>
            <a:ext cx="4773706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Eddagala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erikozesebwa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okujjanjaba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mukenenya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liyitibwa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antiretrovirals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(ARVS).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" y="313854"/>
            <a:ext cx="8229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Okumanyiira </a:t>
            </a:r>
            <a:r>
              <a:rPr lang="en-GB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eddagala</a:t>
            </a:r>
            <a:r>
              <a:rPr lang="en-GB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GB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kyeki</a:t>
            </a:r>
            <a:r>
              <a:rPr lang="en-GB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?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8627" y="2057400"/>
            <a:ext cx="3993226" cy="267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716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28600" y="1981200"/>
            <a:ext cx="4812506" cy="3653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Bwerimiribwa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obulungi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, ARVS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zikomya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akawuka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okwala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era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kiyamba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abantu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abalina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akawuka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kamukenenya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okuwulira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obulungi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era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n’okuwangala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  <a:endParaRPr lang="en-US" sz="3600" b="1" dirty="0">
              <a:solidFill>
                <a:srgbClr val="740074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8" descr="Diagram_1_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106" y="1981200"/>
            <a:ext cx="3633787" cy="338613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533400" y="411468"/>
            <a:ext cx="814149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Okumanyiira </a:t>
            </a:r>
            <a:r>
              <a:rPr lang="en-GB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eddagala</a:t>
            </a:r>
            <a:r>
              <a:rPr lang="en-GB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GB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kyeki</a:t>
            </a:r>
            <a:r>
              <a:rPr lang="en-GB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?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757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86200" y="2133600"/>
            <a:ext cx="5080016" cy="3576828"/>
          </a:xfrm>
        </p:spPr>
        <p:txBody>
          <a:bodyPr/>
          <a:lstStyle/>
          <a:p>
            <a:pPr algn="r"/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Wabula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Eddagala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erijjanjaba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akawuka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kamukenenya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teritukiridde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era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ebiseera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ebimu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terisobola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ku’komya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buwuka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bwa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mukenenya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bwonna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kwekubisamu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</a:p>
        </p:txBody>
      </p:sp>
      <p:pic>
        <p:nvPicPr>
          <p:cNvPr id="5" name="Picture 4" descr="Diagram_1_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62200"/>
            <a:ext cx="3276600" cy="2476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381000" y="457200"/>
            <a:ext cx="834121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Okumanyiira </a:t>
            </a:r>
            <a:r>
              <a:rPr lang="en-GB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eddagala</a:t>
            </a:r>
            <a:r>
              <a:rPr lang="en-GB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GB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kyeki</a:t>
            </a:r>
            <a:r>
              <a:rPr lang="en-GB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?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1546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114800" y="2231571"/>
            <a:ext cx="4851416" cy="3195828"/>
          </a:xfrm>
        </p:spPr>
        <p:txBody>
          <a:bodyPr/>
          <a:lstStyle/>
          <a:p>
            <a:pPr algn="r"/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Kino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bwekibawo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akawuka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kamukenenya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kasobola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okugenda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mu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maaso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kaala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kayitibwa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“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akamanyidde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eddagala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”. </a:t>
            </a:r>
          </a:p>
        </p:txBody>
      </p:sp>
      <p:pic>
        <p:nvPicPr>
          <p:cNvPr id="8" name="Picture 7" descr="Diagram_1_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09800"/>
            <a:ext cx="3657600" cy="2819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381000" y="304800"/>
            <a:ext cx="80771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Okumanyiira </a:t>
            </a:r>
            <a:r>
              <a:rPr lang="en-GB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eddagala</a:t>
            </a:r>
            <a:r>
              <a:rPr lang="en-GB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GB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kyeki</a:t>
            </a:r>
            <a:r>
              <a:rPr lang="en-GB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?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6857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z="4000" b="1" dirty="0">
                <a:latin typeface="Calibri" panose="020F0502020204030204" pitchFamily="34" charset="0"/>
              </a:rPr>
              <a:t>Lwaki </a:t>
            </a:r>
            <a:r>
              <a:rPr lang="en-US" sz="4000" b="1" dirty="0" err="1">
                <a:latin typeface="Calibri" panose="020F0502020204030204" pitchFamily="34" charset="0"/>
              </a:rPr>
              <a:t>akawuka</a:t>
            </a:r>
            <a:r>
              <a:rPr lang="en-US" sz="4000" b="1" dirty="0"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</a:rPr>
              <a:t>kamukenenya</a:t>
            </a:r>
            <a:r>
              <a:rPr lang="en-US" sz="4000" b="1" dirty="0"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</a:rPr>
              <a:t>bw’ekamanyiira</a:t>
            </a:r>
            <a:r>
              <a:rPr lang="en-US" sz="4000" b="1" dirty="0"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</a:rPr>
              <a:t>eddagala</a:t>
            </a:r>
            <a:r>
              <a:rPr lang="en-US" sz="4000" b="1" dirty="0">
                <a:latin typeface="Calibri" panose="020F0502020204030204" pitchFamily="34" charset="0"/>
              </a:rPr>
              <a:t> (ARVs) </a:t>
            </a:r>
            <a:r>
              <a:rPr lang="en-US" sz="4000" b="1" dirty="0" err="1">
                <a:latin typeface="Calibri" panose="020F0502020204030204" pitchFamily="34" charset="0"/>
              </a:rPr>
              <a:t>kizibu</a:t>
            </a:r>
            <a:r>
              <a:rPr lang="en-US" sz="4000" b="1" dirty="0">
                <a:latin typeface="Calibri" panose="020F0502020204030204" pitchFamily="34" charset="0"/>
              </a:rPr>
              <a:t>? </a:t>
            </a:r>
            <a:endParaRPr lang="en-US" sz="40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5105400" cy="5093212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Akawuka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kamukenenya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bwe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kamanyiira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eddagala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omuntu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aba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yetaaga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okulekerawo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okumiira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eddagala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erijanj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-aba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akawuka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mukenenya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eritakyasobola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kumukolako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era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n’atandike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okumira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eddagala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eriweweza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akawuka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mukenenya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ery’ekika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ekilala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686" y="2362200"/>
            <a:ext cx="3294759" cy="32947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1546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514" y="1600200"/>
            <a:ext cx="5375623" cy="5093212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N’olwensonga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eyo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omuntu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alina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akawuka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kamukenenya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akamanyidde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eddagala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aba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asigaza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eddagala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tono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eriweweza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akawuka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kamukenenya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lyasobola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okumira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 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okumuyamba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okubeera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obulungi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  <a:p>
            <a:pPr marL="0" indent="0">
              <a:lnSpc>
                <a:spcPct val="90000"/>
              </a:lnSpc>
              <a:buNone/>
            </a:pPr>
            <a:endParaRPr lang="en-US" sz="3000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Okwongerako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asobola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okusiiga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abantu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abalala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akawuka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akamanyidde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eddagala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137" y="2743200"/>
            <a:ext cx="3470850" cy="243524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875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Lwaki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akawuka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kamukenenya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bw’ekamanyiira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eddagala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(ARVs)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kizibu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? </a:t>
            </a:r>
            <a:endParaRPr lang="en-US" sz="4000" dirty="0"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2162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71" y="228600"/>
            <a:ext cx="9122229" cy="1360630"/>
          </a:xfrm>
        </p:spPr>
        <p:txBody>
          <a:bodyPr/>
          <a:lstStyle/>
          <a:p>
            <a:r>
              <a:rPr lang="en-US" sz="3000" b="1" dirty="0" err="1">
                <a:latin typeface="Calibri" panose="020F0502020204030204" pitchFamily="34" charset="0"/>
              </a:rPr>
              <a:t>Lwaki</a:t>
            </a:r>
            <a:r>
              <a:rPr lang="en-US" sz="3000" b="1" dirty="0"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latin typeface="Calibri" panose="020F0502020204030204" pitchFamily="34" charset="0"/>
              </a:rPr>
              <a:t>akawuka</a:t>
            </a:r>
            <a:r>
              <a:rPr lang="en-US" sz="3000" b="1" dirty="0"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latin typeface="Calibri" panose="020F0502020204030204" pitchFamily="34" charset="0"/>
              </a:rPr>
              <a:t>bw’ekamanyiira</a:t>
            </a:r>
            <a:r>
              <a:rPr lang="en-US" sz="3000" b="1" dirty="0"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latin typeface="Calibri" panose="020F0502020204030204" pitchFamily="34" charset="0"/>
              </a:rPr>
              <a:t>eddagala</a:t>
            </a:r>
            <a:r>
              <a:rPr lang="en-US" sz="3000" b="1" dirty="0"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latin typeface="Calibri" panose="020F0502020204030204" pitchFamily="34" charset="0"/>
              </a:rPr>
              <a:t>erikaweweza</a:t>
            </a:r>
            <a:r>
              <a:rPr lang="en-US" sz="3000" b="1" dirty="0">
                <a:latin typeface="Calibri" panose="020F0502020204030204" pitchFamily="34" charset="0"/>
              </a:rPr>
              <a:t> (ARVs) </a:t>
            </a:r>
            <a:r>
              <a:rPr lang="en-US" sz="3000" b="1" dirty="0" err="1">
                <a:latin typeface="Calibri" panose="020F0502020204030204" pitchFamily="34" charset="0"/>
              </a:rPr>
              <a:t>ky’ansonga</a:t>
            </a:r>
            <a:r>
              <a:rPr lang="en-US" sz="3000" b="1" dirty="0">
                <a:latin typeface="Calibri" panose="020F0502020204030204" pitchFamily="34" charset="0"/>
              </a:rPr>
              <a:t> mu </a:t>
            </a:r>
            <a:r>
              <a:rPr lang="en-US" sz="3000" b="1" dirty="0" err="1">
                <a:latin typeface="Calibri" panose="020F0502020204030204" pitchFamily="34" charset="0"/>
              </a:rPr>
              <a:t>kunoonyereza</a:t>
            </a:r>
            <a:r>
              <a:rPr lang="en-US" sz="3000" b="1" dirty="0"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latin typeface="Calibri" panose="020F0502020204030204" pitchFamily="34" charset="0"/>
              </a:rPr>
              <a:t>kuno</a:t>
            </a:r>
            <a:r>
              <a:rPr lang="en-US" sz="3000" b="1" dirty="0">
                <a:latin typeface="Calibri" panose="020F0502020204030204" pitchFamily="34" charset="0"/>
              </a:rPr>
              <a:t>?</a:t>
            </a:r>
            <a:endParaRPr lang="en-US" sz="30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1" y="1701064"/>
            <a:ext cx="4688130" cy="4466563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Akaweta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k’omubukyala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kalimu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eddagala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eriweweza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akawuka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kamukenenya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eriyitibwa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dapivirine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Dapivirine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likozesebwa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mu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kuziyiza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akawuka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mukenenya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kwoka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era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terikozesebwa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kujjanjaba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 bantu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abalina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akawuka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mukenenya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79294"/>
            <a:ext cx="3958834" cy="47628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549292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BARVISIBLE" val="True"/>
  <p:tag name="CSVFORMAT" val="0"/>
  <p:tag name="COUNTDOWNSTYLE" val="-1"/>
  <p:tag name="COUNTDOWNSECONDS" val="10"/>
  <p:tag name="BACKUPSESSIONS" val="True"/>
  <p:tag name="REVIEWONLY" val="False"/>
  <p:tag name="RACEENDPOINTS" val="100"/>
  <p:tag name="PARTICIPANTSINLEADERBOARD" val="5"/>
  <p:tag name="BUBBLESIZEVISIBLE" val="True"/>
  <p:tag name="CUSTOMGRIDBACKCOLOR" val="-722948"/>
  <p:tag name="CUSTOMCELLBACKCOLOR3" val="-268652"/>
  <p:tag name="DISPLAYDEVICENUMBER" val="True"/>
  <p:tag name="AUTOSIZEGRID" val="True"/>
  <p:tag name="POLLINGCYCLE" val="2"/>
  <p:tag name="INCLUDENONRESPONDERS" val="False"/>
  <p:tag name="CORRECTPOINTVALUE" val="1"/>
  <p:tag name="ZEROBASED" val="False"/>
  <p:tag name="FIBDISPLAYRESULTS" val="True"/>
  <p:tag name="PRRESPONSE1" val="10"/>
  <p:tag name="PRRESPONSE5" val="6"/>
  <p:tag name="PRRESPONSE9" val="2"/>
  <p:tag name="TASKPANEKEY" val="61d8a3e7-4184-4e7d-9c93-462baf318fb2"/>
  <p:tag name="USESECONDARYMONITOR" val="True"/>
  <p:tag name="ANSWERNOWTEXT" val="Answer Now"/>
  <p:tag name="INPUTSOURCE" val="1"/>
  <p:tag name="CHARTVALUEFORMAT" val="0%"/>
  <p:tag name="STDCHART" val="1"/>
  <p:tag name="TEAMSINLEADERBOARD" val="5"/>
  <p:tag name="BUBBLEGROUPING" val="3"/>
  <p:tag name="CUSTOMCELLBACKCOLOR2" val="-13395457"/>
  <p:tag name="DISPLAYDEVICEID" val="True"/>
  <p:tag name="GRIDPOSITION" val="1"/>
  <p:tag name="RESETCHARTS" val="True"/>
  <p:tag name="INCORRECTPOINTVALUE" val="0"/>
  <p:tag name="CHARTSCALE" val="True"/>
  <p:tag name="FIBDISPLAYKEYWORDS" val="True"/>
  <p:tag name="PRRESPONSE6" val="5"/>
  <p:tag name="SHOWFLASHWARNING" val="True"/>
  <p:tag name="EXPANDSHOWBAR" val="False"/>
  <p:tag name="RESPCOUNTERSTYLE" val="-1"/>
  <p:tag name="ALLOWDUPLICATES" val="False"/>
  <p:tag name="AUTOUPDATEALIASES" val="True"/>
  <p:tag name="MAXRESPONDERS" val="5"/>
  <p:tag name="CUSTOMCELLFORECOLOR" val="-16777216"/>
  <p:tag name="DISPLAYNAME" val="True"/>
  <p:tag name="GRIDFONTSIZE" val="12"/>
  <p:tag name="INCLUDEPPT" val="True"/>
  <p:tag name="AUTOADJUSTPARTRANGE" val="True"/>
  <p:tag name="PRRESPONSE2" val="9"/>
  <p:tag name="PRRESPONSE8" val="3"/>
  <p:tag name="POWERPOINTVERSION" val="14.0"/>
  <p:tag name="RESPCOUNTERFORMAT" val="0"/>
  <p:tag name="AUTOADVANCE" val="False"/>
  <p:tag name="SKIPREMAININGRACESLIDES" val="True"/>
  <p:tag name="CUSTOMCELLBACKCOLOR1" val="-657956"/>
  <p:tag name="GRIDROTATIONINTERVAL" val="2"/>
  <p:tag name="MULTIRESPDIVISOR" val="1"/>
  <p:tag name="ADVANCEDSETTINGSVIEW" val="False"/>
  <p:tag name="PRRESPONSE4" val="7"/>
  <p:tag name="TPVERSION" val="2008"/>
  <p:tag name="RESPTABLESTYLE" val="-1"/>
  <p:tag name="RACERSMAXDISPLAYED" val="5"/>
  <p:tag name="DEFAULTNUMTEAMS" val="5"/>
  <p:tag name="GRIDSIZE" val="{Width=800, Height=600}"/>
  <p:tag name="REALTIMEBACKUP" val="False"/>
  <p:tag name="PRRESPONSE3" val="8"/>
  <p:tag name="SAVECSVWITHSESSION" val="False"/>
  <p:tag name="BACKUPMAINTENANCE" val="7"/>
  <p:tag name="BUBBLEVALUEFORMAT" val="0.0"/>
  <p:tag name="CHARTCOLORS" val="0"/>
  <p:tag name="FIBNUMRESULTS" val="5"/>
  <p:tag name="ALWAYSOPENPOLL" val="False"/>
  <p:tag name="ROTATIONINTERVAL" val="2"/>
  <p:tag name="USESCHEMECOLORS" val="True"/>
  <p:tag name="REALTIMEBACKUPPATH" val="(None)"/>
  <p:tag name="BULLETTYPE" val="3"/>
  <p:tag name="BUBBLENAMEVISIBLE" val="True"/>
  <p:tag name="ALLOWUSERFEEDBACK" val="True"/>
  <p:tag name="ANSWERNOWSTYLE" val="-1"/>
  <p:tag name="GRIDOPACITY" val="90"/>
  <p:tag name="PRRESPONSE10" val="1"/>
  <p:tag name="CHARTLABELS" val="1"/>
  <p:tag name="RACEANIMATIONSPEED" val="3"/>
  <p:tag name="NUMRESPONSES" val="1"/>
  <p:tag name="CUSTOMCELLBACKCOLOR4" val="-8355712"/>
  <p:tag name="PRRESPONSE7" val="4"/>
  <p:tag name="FIBINCLUDEOTHER" val="True"/>
  <p:tag name="DELIMITERS" val="3.1"/>
  <p:tag name="TPFULLVERSION" val="4.3.2.117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theme1.xml><?xml version="1.0" encoding="utf-8"?>
<a:theme xmlns:a="http://schemas.openxmlformats.org/drawingml/2006/main" name="4_Quadrant">
  <a:themeElements>
    <a:clrScheme name="Quadrant 12">
      <a:dk1>
        <a:srgbClr val="000000"/>
      </a:dk1>
      <a:lt1>
        <a:srgbClr val="FFFFFF"/>
      </a:lt1>
      <a:dk2>
        <a:srgbClr val="000000"/>
      </a:dk2>
      <a:lt2>
        <a:srgbClr val="669900"/>
      </a:lt2>
      <a:accent1>
        <a:srgbClr val="800080"/>
      </a:accent1>
      <a:accent2>
        <a:srgbClr val="800080"/>
      </a:accent2>
      <a:accent3>
        <a:srgbClr val="FFFFFF"/>
      </a:accent3>
      <a:accent4>
        <a:srgbClr val="000000"/>
      </a:accent4>
      <a:accent5>
        <a:srgbClr val="C0AAC0"/>
      </a:accent5>
      <a:accent6>
        <a:srgbClr val="730073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10">
        <a:dk1>
          <a:srgbClr val="000000"/>
        </a:dk1>
        <a:lt1>
          <a:srgbClr val="FFFFFF"/>
        </a:lt1>
        <a:dk2>
          <a:srgbClr val="420000"/>
        </a:dk2>
        <a:lt2>
          <a:srgbClr val="669900"/>
        </a:lt2>
        <a:accent1>
          <a:srgbClr val="80008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C0AAC0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11">
        <a:dk1>
          <a:srgbClr val="000000"/>
        </a:dk1>
        <a:lt1>
          <a:srgbClr val="FFFFFF"/>
        </a:lt1>
        <a:dk2>
          <a:srgbClr val="420000"/>
        </a:dk2>
        <a:lt2>
          <a:srgbClr val="669900"/>
        </a:lt2>
        <a:accent1>
          <a:srgbClr val="800080"/>
        </a:accent1>
        <a:accent2>
          <a:srgbClr val="800080"/>
        </a:accent2>
        <a:accent3>
          <a:srgbClr val="FFFFFF"/>
        </a:accent3>
        <a:accent4>
          <a:srgbClr val="000000"/>
        </a:accent4>
        <a:accent5>
          <a:srgbClr val="C0AAC0"/>
        </a:accent5>
        <a:accent6>
          <a:srgbClr val="730073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12">
        <a:dk1>
          <a:srgbClr val="000000"/>
        </a:dk1>
        <a:lt1>
          <a:srgbClr val="FFFFFF"/>
        </a:lt1>
        <a:dk2>
          <a:srgbClr val="000000"/>
        </a:dk2>
        <a:lt2>
          <a:srgbClr val="669900"/>
        </a:lt2>
        <a:accent1>
          <a:srgbClr val="800080"/>
        </a:accent1>
        <a:accent2>
          <a:srgbClr val="800080"/>
        </a:accent2>
        <a:accent3>
          <a:srgbClr val="FFFFFF"/>
        </a:accent3>
        <a:accent4>
          <a:srgbClr val="000000"/>
        </a:accent4>
        <a:accent5>
          <a:srgbClr val="C0AAC0"/>
        </a:accent5>
        <a:accent6>
          <a:srgbClr val="730073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ew_x0020_metadata xmlns="e6e80880-be38-4dd8-99da-434f2d03d560" xsi:nil="true"/>
    <Tool xmlns="E6E80880-BE38-4DD8-99DA-434F2D03D560" xsi:nil="true"/>
    <Status xmlns="e6e80880-be38-4dd8-99da-434f2d03d560" xsi:nil="true"/>
    <For_x0020_Review xmlns="E6E80880-BE38-4DD8-99DA-434F2D03D560">Yes</For_x0020_Review>
    <SharedWithUsers xmlns="0cdb9d7b-3bdb-4b1c-be50-7737cb6ee7a2">
      <UserInfo>
        <DisplayName>Jontraye Davis</DisplayName>
        <AccountId>58</AccountId>
        <AccountType/>
      </UserInfo>
      <UserInfo>
        <DisplayName>Eunice Okumu</DisplayName>
        <AccountId>149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3D164BEA822740AA9F6B3827FABFEE" ma:contentTypeVersion="6" ma:contentTypeDescription="Create a new document." ma:contentTypeScope="" ma:versionID="81daa1eec9a9d9599619bfc7b935d289">
  <xsd:schema xmlns:xsd="http://www.w3.org/2001/XMLSchema" xmlns:xs="http://www.w3.org/2001/XMLSchema" xmlns:p="http://schemas.microsoft.com/office/2006/metadata/properties" xmlns:ns2="E6E80880-BE38-4DD8-99DA-434F2D03D560" xmlns:ns3="0cdb9d7b-3bdb-4b1c-be50-7737cb6ee7a2" xmlns:ns4="e6e80880-be38-4dd8-99da-434f2d03d560" targetNamespace="http://schemas.microsoft.com/office/2006/metadata/properties" ma:root="true" ma:fieldsID="be578a0752cd774d2afe306bd5cc223a" ns2:_="" ns3:_="" ns4:_="">
    <xsd:import namespace="E6E80880-BE38-4DD8-99DA-434F2D03D560"/>
    <xsd:import namespace="0cdb9d7b-3bdb-4b1c-be50-7737cb6ee7a2"/>
    <xsd:import namespace="e6e80880-be38-4dd8-99da-434f2d03d560"/>
    <xsd:element name="properties">
      <xsd:complexType>
        <xsd:sequence>
          <xsd:element name="documentManagement">
            <xsd:complexType>
              <xsd:all>
                <xsd:element ref="ns2:For_x0020_Review" minOccurs="0"/>
                <xsd:element ref="ns2:Tool" minOccurs="0"/>
                <xsd:element ref="ns3:SharedWithUsers" minOccurs="0"/>
                <xsd:element ref="ns3:SharedWithDetails" minOccurs="0"/>
                <xsd:element ref="ns4:Status" minOccurs="0"/>
                <xsd:element ref="ns4:new_x0020_metadata" minOccurs="0"/>
                <xsd:element ref="ns3:LastSharedByUser" minOccurs="0"/>
                <xsd:element ref="ns3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E80880-BE38-4DD8-99DA-434F2D03D560" elementFormDefault="qualified">
    <xsd:import namespace="http://schemas.microsoft.com/office/2006/documentManagement/types"/>
    <xsd:import namespace="http://schemas.microsoft.com/office/infopath/2007/PartnerControls"/>
    <xsd:element name="For_x0020_Review" ma:index="8" nillable="true" ma:displayName="For Review" ma:format="Dropdown" ma:internalName="For_x0020_Review">
      <xsd:simpleType>
        <xsd:restriction base="dms:Choice">
          <xsd:enumeration value="Yes"/>
          <xsd:enumeration value="No"/>
          <xsd:enumeration value="N/A"/>
        </xsd:restriction>
      </xsd:simpleType>
    </xsd:element>
    <xsd:element name="Tool" ma:index="9" nillable="true" ma:displayName="Tool" ma:format="Dropdown" ma:internalName="Tool">
      <xsd:simpleType>
        <xsd:restriction base="dms:Choice">
          <xsd:enumeration value="Calendar/Calculators"/>
          <xsd:enumeration value="Counseling"/>
          <xsd:enumeration value="Essential Docs"/>
          <xsd:enumeration value="IC Support"/>
          <xsd:enumeration value="Other"/>
          <xsd:enumeration value="Safety/Clinical"/>
          <xsd:enumeration value="SOPs"/>
          <xsd:enumeration value="Visit Checklist"/>
          <xsd:enumeration value="Activation Checklist"/>
          <xsd:enumeration value="Close Out Checklist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db9d7b-3bdb-4b1c-be50-7737cb6ee7a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4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5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e80880-be38-4dd8-99da-434f2d03d560" elementFormDefault="qualified">
    <xsd:import namespace="http://schemas.microsoft.com/office/2006/documentManagement/types"/>
    <xsd:import namespace="http://schemas.microsoft.com/office/infopath/2007/PartnerControls"/>
    <xsd:element name="Status" ma:index="12" nillable="true" ma:displayName="Status" ma:format="Dropdown" ma:internalName="Status">
      <xsd:simpleType>
        <xsd:restriction base="dms:Choice">
          <xsd:enumeration value="Archive"/>
          <xsd:enumeration value="Draft"/>
          <xsd:enumeration value="Final"/>
        </xsd:restriction>
      </xsd:simpleType>
    </xsd:element>
    <xsd:element name="new_x0020_metadata" ma:index="13" nillable="true" ma:displayName="new metadata" ma:internalName="new_x0020_metadata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customXsn xmlns="http://schemas.microsoft.com/office/2006/metadata/customXsn">
  <xsnLocation/>
  <cached>True</cached>
  <openByDefault>False</openByDefault>
  <xsnScope/>
</customXsn>
</file>

<file path=customXml/itemProps1.xml><?xml version="1.0" encoding="utf-8"?>
<ds:datastoreItem xmlns:ds="http://schemas.openxmlformats.org/officeDocument/2006/customXml" ds:itemID="{859B5DD9-C6A3-47E7-AAFB-B15B366FA22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9A9A33-34E5-48B4-BF07-7ECA9333B134}">
  <ds:schemaRefs>
    <ds:schemaRef ds:uri="http://schemas.microsoft.com/office/2006/documentManagement/types"/>
    <ds:schemaRef ds:uri="http://schemas.microsoft.com/office/2006/metadata/properties"/>
    <ds:schemaRef ds:uri="http://www.w3.org/XML/1998/namespace"/>
    <ds:schemaRef ds:uri="0cdb9d7b-3bdb-4b1c-be50-7737cb6ee7a2"/>
    <ds:schemaRef ds:uri="http://purl.org/dc/elements/1.1/"/>
    <ds:schemaRef ds:uri="http://schemas.openxmlformats.org/package/2006/metadata/core-properties"/>
    <ds:schemaRef ds:uri="http://purl.org/dc/terms/"/>
    <ds:schemaRef ds:uri="http://purl.org/dc/dcmitype/"/>
    <ds:schemaRef ds:uri="http://schemas.microsoft.com/office/infopath/2007/PartnerControls"/>
    <ds:schemaRef ds:uri="e6e80880-be38-4dd8-99da-434f2d03d560"/>
    <ds:schemaRef ds:uri="E6E80880-BE38-4DD8-99DA-434F2D03D560"/>
  </ds:schemaRefs>
</ds:datastoreItem>
</file>

<file path=customXml/itemProps3.xml><?xml version="1.0" encoding="utf-8"?>
<ds:datastoreItem xmlns:ds="http://schemas.openxmlformats.org/officeDocument/2006/customXml" ds:itemID="{FC7D152F-FAF1-4A26-898F-C462B55FB58E}"/>
</file>

<file path=customXml/itemProps4.xml><?xml version="1.0" encoding="utf-8"?>
<ds:datastoreItem xmlns:ds="http://schemas.openxmlformats.org/officeDocument/2006/customXml" ds:itemID="{C8630F7E-37DE-4861-9490-D9768FE2D8F5}">
  <ds:schemaRefs>
    <ds:schemaRef ds:uri="http://schemas.microsoft.com/office/2006/metadata/customXs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3768</TotalTime>
  <Words>798</Words>
  <Application>Microsoft Office PowerPoint</Application>
  <PresentationFormat>On-screen Show (4:3)</PresentationFormat>
  <Paragraphs>72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Candara</vt:lpstr>
      <vt:lpstr>Times New Roman</vt:lpstr>
      <vt:lpstr>Wingdings</vt:lpstr>
      <vt:lpstr>4_Quadrant</vt:lpstr>
      <vt:lpstr>2_Office Theme</vt:lpstr>
      <vt:lpstr>3_Office Theme</vt:lpstr>
      <vt:lpstr>Office Theme</vt:lpstr>
      <vt:lpstr>Amawulire agakwata ku kawuka ka mukenenya Okumanyiira eddagala</vt:lpstr>
      <vt:lpstr>Okumanyiira eddagala kyeki?</vt:lpstr>
      <vt:lpstr>PowerPoint Presentation</vt:lpstr>
      <vt:lpstr>PowerPoint Presentation</vt:lpstr>
      <vt:lpstr>Wabula, Eddagala erijjanjaba akawuka kamukenenya  teritukiridde era ebiseera ebimu terisobola ku’komya  buwuka bwa mukenenya bwonna kwekubisamu. </vt:lpstr>
      <vt:lpstr>Kino bwekibawo, akawuka kamukenenya kasobola okugenda mu maaso nga kaala kayitibwa “akamanyidde eddagala”. </vt:lpstr>
      <vt:lpstr>Lwaki akawuka kamukenenya bw’ekamanyiira eddagala (ARVs) kizibu? </vt:lpstr>
      <vt:lpstr>PowerPoint Presentation</vt:lpstr>
      <vt:lpstr>Lwaki akawuka bw’ekamanyiira eddagala erikaweweza (ARVs) ky’ansonga mu kunoonyereza kuno?</vt:lpstr>
      <vt:lpstr>PowerPoint Presentation</vt:lpstr>
      <vt:lpstr>Osobola otya okwewala akawuka ka mukenenya okumanyiira eddagala erikaweweza (ARVs) nga wetaba mu kunooyereza kwa HOPE?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Singa olina ebibuuzo oba wetaga amawulire agasingawo, mwattu kyalira kiliniika yo kunoonyereza</vt:lpstr>
    </vt:vector>
  </TitlesOfParts>
  <Company>MTN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Microbicides 2008</dc:title>
  <dc:creator>rullcm</dc:creator>
  <cp:lastModifiedBy>Jontraye Davis</cp:lastModifiedBy>
  <cp:revision>309</cp:revision>
  <cp:lastPrinted>2014-09-26T13:04:48Z</cp:lastPrinted>
  <dcterms:created xsi:type="dcterms:W3CDTF">2008-01-29T12:38:48Z</dcterms:created>
  <dcterms:modified xsi:type="dcterms:W3CDTF">2017-03-31T17:41:55Z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0x010100A23D164BEA822740AA9F6B3827FABFEE</vt:lpwstr>
  </property>
</Properties>
</file>